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3"/>
  </p:notesMasterIdLst>
  <p:sldIdLst>
    <p:sldId id="256" r:id="rId2"/>
    <p:sldId id="259" r:id="rId3"/>
    <p:sldId id="257" r:id="rId4"/>
    <p:sldId id="258" r:id="rId5"/>
    <p:sldId id="264" r:id="rId6"/>
    <p:sldId id="263" r:id="rId7"/>
    <p:sldId id="276" r:id="rId8"/>
    <p:sldId id="266" r:id="rId9"/>
    <p:sldId id="277" r:id="rId10"/>
    <p:sldId id="27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000C"/>
    <a:srgbClr val="EBDCCD"/>
    <a:srgbClr val="D99191"/>
    <a:srgbClr val="E28292"/>
    <a:srgbClr val="D34159"/>
    <a:srgbClr val="922235"/>
    <a:srgbClr val="9C0902"/>
    <a:srgbClr val="9A000F"/>
    <a:srgbClr val="9E0000"/>
    <a:srgbClr val="800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74D537-4453-409E-B859-A3354B4D016B}" v="40" dt="2025-10-05T10:59:17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>
        <p:scale>
          <a:sx n="50" d="100"/>
          <a:sy n="50" d="100"/>
        </p:scale>
        <p:origin x="115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DA59F-77E2-461B-A89F-C78A5B4D1AC2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5DAFE-97C8-4473-BF5D-8441A8AFAE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960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5DAFE-97C8-4473-BF5D-8441A8AFAE2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365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5DAFE-97C8-4473-BF5D-8441A8AFAE2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782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5DAFE-97C8-4473-BF5D-8441A8AFAE2F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4515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solidFill>
                  <a:srgbClr val="77000C"/>
                </a:solidFill>
              </a:rPr>
              <a:t>My experience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5DAFE-97C8-4473-BF5D-8441A8AFAE2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5228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53CF8-4B5E-948E-BD2A-9EE5AC5A5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31C6D-6A3B-E622-ECB4-627E15B28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386717-C4CB-A4FD-2F3C-FE3AFA371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091A6-CD76-D99F-AB54-18EF27559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5DAFE-97C8-4473-BF5D-8441A8AFAE2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70007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5DAFE-97C8-4473-BF5D-8441A8AFAE2F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097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4EDDA-E02B-7F3D-8DDA-5AC7FEF8A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6471B3-34EB-1DF1-3141-D7928B854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216EF-66BA-7F14-DB67-039C65D74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A7ABF-45DA-146B-ED35-B2130CE6C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5DAFE-97C8-4473-BF5D-8441A8AFAE2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125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5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1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8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3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0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0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0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7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6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46" r:id="rId6"/>
    <p:sldLayoutId id="2147483742" r:id="rId7"/>
    <p:sldLayoutId id="2147483743" r:id="rId8"/>
    <p:sldLayoutId id="2147483744" r:id="rId9"/>
    <p:sldLayoutId id="2147483745" r:id="rId10"/>
    <p:sldLayoutId id="214748374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white wall with a shadow on the wall&#10;&#10;AI-generated content may be incorrect.">
            <a:extLst>
              <a:ext uri="{FF2B5EF4-FFF2-40B4-BE49-F238E27FC236}">
                <a16:creationId xmlns:a16="http://schemas.microsoft.com/office/drawing/2014/main" id="{8C7C8C74-AB3A-53C8-F10A-BB7C73249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9"/>
          <a:stretch>
            <a:fillRect/>
          </a:stretch>
        </p:blipFill>
        <p:spPr>
          <a:xfrm>
            <a:off x="-3048" y="0"/>
            <a:ext cx="12192000" cy="688100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3AAA204-B6D9-ED5B-A937-89631DA4F827}"/>
              </a:ext>
            </a:extLst>
          </p:cNvPr>
          <p:cNvSpPr/>
          <p:nvPr/>
        </p:nvSpPr>
        <p:spPr>
          <a:xfrm>
            <a:off x="-3048" y="1681336"/>
            <a:ext cx="2551515" cy="5205971"/>
          </a:xfrm>
          <a:prstGeom prst="rect">
            <a:avLst/>
          </a:prstGeom>
          <a:solidFill>
            <a:srgbClr val="D34159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D567A30-3B01-E4BA-D613-BFD9216B9EEC}"/>
              </a:ext>
            </a:extLst>
          </p:cNvPr>
          <p:cNvSpPr/>
          <p:nvPr/>
        </p:nvSpPr>
        <p:spPr>
          <a:xfrm>
            <a:off x="1893729" y="-6298"/>
            <a:ext cx="10295223" cy="5470613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10768182-8625-56AE-7744-DBA3144FA8B5}"/>
              </a:ext>
            </a:extLst>
          </p:cNvPr>
          <p:cNvSpPr txBox="1">
            <a:spLocks/>
          </p:cNvSpPr>
          <p:nvPr/>
        </p:nvSpPr>
        <p:spPr>
          <a:xfrm>
            <a:off x="2100359" y="184510"/>
            <a:ext cx="7063573" cy="6293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bg1"/>
                </a:solidFill>
              </a:rPr>
              <a:t>Ciarb</a:t>
            </a:r>
            <a:r>
              <a:rPr lang="en-US" sz="3200" b="0" dirty="0">
                <a:solidFill>
                  <a:schemeClr val="bg1"/>
                </a:solidFill>
              </a:rPr>
              <a:t> Australia Annual Lecture 2025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9DC3BC03-7DE5-0489-CC8C-67D34AAD65AC}"/>
              </a:ext>
            </a:extLst>
          </p:cNvPr>
          <p:cNvSpPr txBox="1">
            <a:spLocks/>
          </p:cNvSpPr>
          <p:nvPr/>
        </p:nvSpPr>
        <p:spPr>
          <a:xfrm>
            <a:off x="1893729" y="4193510"/>
            <a:ext cx="2551515" cy="12823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Professor Doug Jones AO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14 October 2025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Holding Redlich, Level 65/25 Martin Place, Sydney </a:t>
            </a:r>
          </a:p>
        </p:txBody>
      </p:sp>
      <p:pic>
        <p:nvPicPr>
          <p:cNvPr id="41" name="Picture 40" descr="A person in a suit and tie&#10;&#10;AI-generated content may be incorrect.">
            <a:extLst>
              <a:ext uri="{FF2B5EF4-FFF2-40B4-BE49-F238E27FC236}">
                <a16:creationId xmlns:a16="http://schemas.microsoft.com/office/drawing/2014/main" id="{5C266D64-FA2F-4EB9-51A4-1DD4F805F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r="8517"/>
          <a:stretch>
            <a:fillRect/>
          </a:stretch>
        </p:blipFill>
        <p:spPr>
          <a:xfrm>
            <a:off x="9163932" y="1754188"/>
            <a:ext cx="2650067" cy="2408259"/>
          </a:xfrm>
          <a:prstGeom prst="rect">
            <a:avLst/>
          </a:prstGeom>
        </p:spPr>
      </p:pic>
      <p:pic>
        <p:nvPicPr>
          <p:cNvPr id="3" name="Picture 2" descr="A black and white logo&#10;&#10;AI-generated content may be incorrect.">
            <a:extLst>
              <a:ext uri="{FF2B5EF4-FFF2-40B4-BE49-F238E27FC236}">
                <a16:creationId xmlns:a16="http://schemas.microsoft.com/office/drawing/2014/main" id="{2AC3FB9C-7CC6-47A2-DD64-C6BB165D3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231" y="-74099"/>
            <a:ext cx="3259721" cy="132169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5858E2-B080-FDDA-898D-0E85710B5B7E}"/>
              </a:ext>
            </a:extLst>
          </p:cNvPr>
          <p:cNvSpPr txBox="1">
            <a:spLocks/>
          </p:cNvSpPr>
          <p:nvPr/>
        </p:nvSpPr>
        <p:spPr>
          <a:xfrm>
            <a:off x="2561165" y="1681336"/>
            <a:ext cx="7063573" cy="19541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Diversity of Expertise in  Arbitration: The Past, Present and Future</a:t>
            </a:r>
          </a:p>
        </p:txBody>
      </p:sp>
    </p:spTree>
    <p:extLst>
      <p:ext uri="{BB962C8B-B14F-4D97-AF65-F5344CB8AC3E}">
        <p14:creationId xmlns:p14="http://schemas.microsoft.com/office/powerpoint/2010/main" val="36566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606F6-D91C-E1B9-9359-AF294C5C1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C0F59F-A9A5-362A-8C6C-9E47F48484AA}"/>
              </a:ext>
            </a:extLst>
          </p:cNvPr>
          <p:cNvSpPr/>
          <p:nvPr/>
        </p:nvSpPr>
        <p:spPr>
          <a:xfrm>
            <a:off x="-110066" y="1240215"/>
            <a:ext cx="12192000" cy="4974471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17CF9C-0F56-6CC8-8E10-5BB51EE839E2}"/>
              </a:ext>
            </a:extLst>
          </p:cNvPr>
          <p:cNvSpPr/>
          <p:nvPr/>
        </p:nvSpPr>
        <p:spPr>
          <a:xfrm>
            <a:off x="0" y="1"/>
            <a:ext cx="6223000" cy="495299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D2B6E-0FFB-301B-2146-579A806144EE}"/>
              </a:ext>
            </a:extLst>
          </p:cNvPr>
          <p:cNvSpPr txBox="1"/>
          <p:nvPr/>
        </p:nvSpPr>
        <p:spPr>
          <a:xfrm>
            <a:off x="173566" y="1480457"/>
            <a:ext cx="42883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Conclusions: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Files on shelves">
            <a:extLst>
              <a:ext uri="{FF2B5EF4-FFF2-40B4-BE49-F238E27FC236}">
                <a16:creationId xmlns:a16="http://schemas.microsoft.com/office/drawing/2014/main" id="{5ADD494A-6495-8169-9B86-44F2180DB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17" y="2708154"/>
            <a:ext cx="3537514" cy="235207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E26FFB8-3C8D-497D-3E61-A7F1DF742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056" y="2205309"/>
            <a:ext cx="65979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Arbitration’s legitimacy at risk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– dominance of lawyers and failure to embrace diverse expertise undermines quality and credibility.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Ciarb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the community must champion solutions that restore diversity of expertise and enhance decision‑making.</a:t>
            </a:r>
          </a:p>
        </p:txBody>
      </p:sp>
    </p:spTree>
    <p:extLst>
      <p:ext uri="{BB962C8B-B14F-4D97-AF65-F5344CB8AC3E}">
        <p14:creationId xmlns:p14="http://schemas.microsoft.com/office/powerpoint/2010/main" val="18643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7A464B-21FD-8F56-88D6-7791D35F5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63A4A1-70EA-C8CB-B321-1E8D33B505F8}"/>
              </a:ext>
            </a:extLst>
          </p:cNvPr>
          <p:cNvSpPr/>
          <p:nvPr/>
        </p:nvSpPr>
        <p:spPr>
          <a:xfrm>
            <a:off x="0" y="0"/>
            <a:ext cx="10295223" cy="6104771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F3B67C-7AFD-B1B0-55C7-1319FBE247A9}"/>
              </a:ext>
            </a:extLst>
          </p:cNvPr>
          <p:cNvSpPr/>
          <p:nvPr/>
        </p:nvSpPr>
        <p:spPr>
          <a:xfrm>
            <a:off x="3772800" y="1652029"/>
            <a:ext cx="8419200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602EB8-DC8A-FBF2-D1DA-54CA5B24B3E2}"/>
              </a:ext>
            </a:extLst>
          </p:cNvPr>
          <p:cNvSpPr txBox="1">
            <a:spLocks/>
          </p:cNvSpPr>
          <p:nvPr/>
        </p:nvSpPr>
        <p:spPr>
          <a:xfrm>
            <a:off x="1215331" y="1074306"/>
            <a:ext cx="6411689" cy="13430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Thank You!</a:t>
            </a:r>
          </a:p>
          <a:p>
            <a:endParaRPr lang="en-US" sz="4800" dirty="0">
              <a:solidFill>
                <a:schemeClr val="bg1"/>
              </a:solidFill>
            </a:endParaRPr>
          </a:p>
          <a:p>
            <a:r>
              <a:rPr lang="en-US" sz="4800" dirty="0">
                <a:solidFill>
                  <a:schemeClr val="bg1"/>
                </a:solidFill>
              </a:rPr>
              <a:t>View the full paper via the QR Link: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4FBD86-2D22-15F7-0B35-6977FCA59885}"/>
              </a:ext>
            </a:extLst>
          </p:cNvPr>
          <p:cNvCxnSpPr>
            <a:cxnSpLocks/>
          </p:cNvCxnSpPr>
          <p:nvPr/>
        </p:nvCxnSpPr>
        <p:spPr>
          <a:xfrm>
            <a:off x="1126067" y="1017029"/>
            <a:ext cx="0" cy="1592291"/>
          </a:xfrm>
          <a:prstGeom prst="line">
            <a:avLst/>
          </a:prstGeom>
          <a:ln>
            <a:solidFill>
              <a:srgbClr val="EBDC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5B9F2E7E-C957-E013-C0BD-5ECCF769056D}"/>
              </a:ext>
            </a:extLst>
          </p:cNvPr>
          <p:cNvSpPr txBox="1">
            <a:spLocks/>
          </p:cNvSpPr>
          <p:nvPr/>
        </p:nvSpPr>
        <p:spPr>
          <a:xfrm>
            <a:off x="1326843" y="2515629"/>
            <a:ext cx="6411689" cy="728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25A9EF77-30CF-5833-E4F1-83AE9E821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29" y="0"/>
            <a:ext cx="3259721" cy="1321694"/>
          </a:xfrm>
          <a:prstGeom prst="rect">
            <a:avLst/>
          </a:prstGeom>
        </p:spPr>
      </p:pic>
      <p:pic>
        <p:nvPicPr>
          <p:cNvPr id="8" name="Picture 7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94889101-0475-7BC6-66BE-0C8FA1BD9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5629"/>
            <a:ext cx="12192000" cy="1272371"/>
          </a:xfrm>
          <a:prstGeom prst="rect">
            <a:avLst/>
          </a:prstGeom>
        </p:spPr>
      </p:pic>
      <p:pic>
        <p:nvPicPr>
          <p:cNvPr id="13" name="Picture 1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9A5FD2AA-0DF3-BD5E-6257-5667245DA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10" y="2893253"/>
            <a:ext cx="3650580" cy="36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trees and buildings&#10;&#10;AI-generated content may be incorrect.">
            <a:extLst>
              <a:ext uri="{FF2B5EF4-FFF2-40B4-BE49-F238E27FC236}">
                <a16:creationId xmlns:a16="http://schemas.microsoft.com/office/drawing/2014/main" id="{A15DF351-230F-E60A-BC21-8CFDEB11D88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453C41-62A9-B2C6-1651-2B0A02417556}"/>
              </a:ext>
            </a:extLst>
          </p:cNvPr>
          <p:cNvSpPr/>
          <p:nvPr/>
        </p:nvSpPr>
        <p:spPr>
          <a:xfrm>
            <a:off x="-1" y="-39758"/>
            <a:ext cx="10295223" cy="6288158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78EA3D-8643-00B5-4434-1E4A691CCC27}"/>
              </a:ext>
            </a:extLst>
          </p:cNvPr>
          <p:cNvSpPr/>
          <p:nvPr/>
        </p:nvSpPr>
        <p:spPr>
          <a:xfrm>
            <a:off x="9431866" y="1652029"/>
            <a:ext cx="2760133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8EC6B6-D373-A133-674D-0BF545F5A03F}"/>
              </a:ext>
            </a:extLst>
          </p:cNvPr>
          <p:cNvSpPr txBox="1">
            <a:spLocks/>
          </p:cNvSpPr>
          <p:nvPr/>
        </p:nvSpPr>
        <p:spPr>
          <a:xfrm>
            <a:off x="518156" y="569842"/>
            <a:ext cx="4629455" cy="68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BD3CEFD-5BEC-C15E-E7D5-7B6712BF4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56" y="1819771"/>
            <a:ext cx="99277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b="1" dirty="0">
                <a:solidFill>
                  <a:schemeClr val="bg1"/>
                </a:solidFill>
                <a:latin typeface="Bierstadt" panose="020B0004020202020204" pitchFamily="34" charset="0"/>
              </a:rPr>
              <a:t>Celebrating </a:t>
            </a:r>
            <a:r>
              <a:rPr lang="en-US" altLang="en-US" sz="32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Ciarb</a:t>
            </a:r>
            <a:r>
              <a:rPr lang="en-US" altLang="en-US" sz="3200" b="1" dirty="0">
                <a:solidFill>
                  <a:schemeClr val="bg1"/>
                </a:solidFill>
                <a:latin typeface="Bierstadt" panose="020B0004020202020204" pitchFamily="34" charset="0"/>
              </a:rPr>
              <a:t> Australia’s Growth &amp; Leadership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ierstadt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Bierstadt" panose="020B0004020202020204" pitchFamily="34" charset="0"/>
              </a:rPr>
              <a:t>Broadening Arbitration Beyond Lawyers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21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5C21D-C757-8973-10C2-1C2768B16D2D}"/>
              </a:ext>
            </a:extLst>
          </p:cNvPr>
          <p:cNvSpPr/>
          <p:nvPr/>
        </p:nvSpPr>
        <p:spPr>
          <a:xfrm>
            <a:off x="0" y="0"/>
            <a:ext cx="10295223" cy="6104771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65528F-357F-465C-4F1A-93B87A532253}"/>
              </a:ext>
            </a:extLst>
          </p:cNvPr>
          <p:cNvSpPr/>
          <p:nvPr/>
        </p:nvSpPr>
        <p:spPr>
          <a:xfrm>
            <a:off x="3772800" y="1621671"/>
            <a:ext cx="8419200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D55447-1408-0B16-9698-32CF597E7671}"/>
              </a:ext>
            </a:extLst>
          </p:cNvPr>
          <p:cNvSpPr txBox="1">
            <a:spLocks/>
          </p:cNvSpPr>
          <p:nvPr/>
        </p:nvSpPr>
        <p:spPr>
          <a:xfrm>
            <a:off x="183844" y="246588"/>
            <a:ext cx="6411689" cy="728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</a:rPr>
              <a:t>Outline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64C962-02F9-E0FE-23E5-754309BD2427}"/>
              </a:ext>
            </a:extLst>
          </p:cNvPr>
          <p:cNvCxnSpPr>
            <a:cxnSpLocks/>
          </p:cNvCxnSpPr>
          <p:nvPr/>
        </p:nvCxnSpPr>
        <p:spPr>
          <a:xfrm>
            <a:off x="1126067" y="1652029"/>
            <a:ext cx="0" cy="2179307"/>
          </a:xfrm>
          <a:prstGeom prst="line">
            <a:avLst/>
          </a:prstGeom>
          <a:ln>
            <a:solidFill>
              <a:srgbClr val="EBDC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3CEEAA3-06C8-55B4-307A-6D564B2D3FFB}"/>
              </a:ext>
            </a:extLst>
          </p:cNvPr>
          <p:cNvSpPr txBox="1"/>
          <p:nvPr/>
        </p:nvSpPr>
        <p:spPr>
          <a:xfrm>
            <a:off x="603554" y="1492369"/>
            <a:ext cx="594965" cy="2414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1.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2.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3.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7AD9B-5333-6ACE-A4C3-F8F98A9D55E1}"/>
              </a:ext>
            </a:extLst>
          </p:cNvPr>
          <p:cNvSpPr txBox="1"/>
          <p:nvPr/>
        </p:nvSpPr>
        <p:spPr>
          <a:xfrm>
            <a:off x="1198519" y="1492369"/>
            <a:ext cx="7843758" cy="3005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Past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Present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Future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chemeClr val="bg1"/>
                </a:solidFill>
              </a:rPr>
              <a:t>Conclusion</a:t>
            </a:r>
          </a:p>
          <a:p>
            <a:pPr>
              <a:lnSpc>
                <a:spcPct val="120000"/>
              </a:lnSpc>
            </a:pPr>
            <a:endParaRPr lang="en-AU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96D9DAAC-B335-D522-E2D2-0F86C2773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4505"/>
            <a:ext cx="12192000" cy="12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0FB91C-907E-1F64-F4EA-FAA3745BE5B1}"/>
              </a:ext>
            </a:extLst>
          </p:cNvPr>
          <p:cNvSpPr/>
          <p:nvPr/>
        </p:nvSpPr>
        <p:spPr>
          <a:xfrm>
            <a:off x="296333" y="1652029"/>
            <a:ext cx="330200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5AA947-5224-3873-8D64-FD354A20E9A1}"/>
              </a:ext>
            </a:extLst>
          </p:cNvPr>
          <p:cNvSpPr/>
          <p:nvPr/>
        </p:nvSpPr>
        <p:spPr>
          <a:xfrm>
            <a:off x="0" y="1"/>
            <a:ext cx="499533" cy="6858000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BF52C22-CEB3-518F-1776-04BD71B1849B}"/>
              </a:ext>
            </a:extLst>
          </p:cNvPr>
          <p:cNvSpPr txBox="1">
            <a:spLocks/>
          </p:cNvSpPr>
          <p:nvPr/>
        </p:nvSpPr>
        <p:spPr>
          <a:xfrm>
            <a:off x="1202267" y="407733"/>
            <a:ext cx="10049933" cy="728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77000C"/>
                </a:solidFill>
              </a:rPr>
              <a:t>The Past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0264C7-26C7-9122-2CF5-2AD725074FCE}"/>
              </a:ext>
            </a:extLst>
          </p:cNvPr>
          <p:cNvSpPr txBox="1"/>
          <p:nvPr/>
        </p:nvSpPr>
        <p:spPr>
          <a:xfrm>
            <a:off x="1202267" y="1861548"/>
            <a:ext cx="10583332" cy="1491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77000C"/>
                </a:solidFill>
              </a:rPr>
              <a:t>My experience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3200" dirty="0">
              <a:solidFill>
                <a:srgbClr val="77000C"/>
              </a:solidFill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FE05C19-BE25-5E95-F16A-B04DA5ACE1F4}"/>
              </a:ext>
            </a:extLst>
          </p:cNvPr>
          <p:cNvSpPr/>
          <p:nvPr/>
        </p:nvSpPr>
        <p:spPr>
          <a:xfrm>
            <a:off x="11099799" y="98156"/>
            <a:ext cx="685800" cy="6042534"/>
          </a:xfrm>
          <a:prstGeom prst="downArrow">
            <a:avLst/>
          </a:prstGeom>
          <a:solidFill>
            <a:srgbClr val="77000C"/>
          </a:solidFill>
          <a:ln>
            <a:solidFill>
              <a:srgbClr val="7700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9" name="Picture 8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ED5ABE30-6449-F450-E43D-44A39E2E7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2" y="5504505"/>
            <a:ext cx="11565468" cy="1272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CFD909-A5ED-1CDE-11FC-79498F568638}"/>
              </a:ext>
            </a:extLst>
          </p:cNvPr>
          <p:cNvSpPr txBox="1"/>
          <p:nvPr/>
        </p:nvSpPr>
        <p:spPr>
          <a:xfrm>
            <a:off x="1202267" y="2911562"/>
            <a:ext cx="7347857" cy="752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3200" dirty="0">
                <a:solidFill>
                  <a:srgbClr val="77000C"/>
                </a:solidFill>
              </a:rPr>
              <a:t>(Many) years ago… </a:t>
            </a:r>
          </a:p>
        </p:txBody>
      </p:sp>
    </p:spTree>
    <p:extLst>
      <p:ext uri="{BB962C8B-B14F-4D97-AF65-F5344CB8AC3E}">
        <p14:creationId xmlns:p14="http://schemas.microsoft.com/office/powerpoint/2010/main" val="3182648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6446F-422D-BBF2-EE02-4EEBCF38C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trees and buildings&#10;&#10;AI-generated content may be incorrect.">
            <a:extLst>
              <a:ext uri="{FF2B5EF4-FFF2-40B4-BE49-F238E27FC236}">
                <a16:creationId xmlns:a16="http://schemas.microsoft.com/office/drawing/2014/main" id="{E0EA60D1-1CC4-32B3-4891-30FC7A5274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CDA802-D1BB-B2FB-47F7-049C3F28E34A}"/>
              </a:ext>
            </a:extLst>
          </p:cNvPr>
          <p:cNvSpPr/>
          <p:nvPr/>
        </p:nvSpPr>
        <p:spPr>
          <a:xfrm>
            <a:off x="0" y="0"/>
            <a:ext cx="10295223" cy="6104771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D0E38B-D771-9D41-A25A-993398A683D0}"/>
              </a:ext>
            </a:extLst>
          </p:cNvPr>
          <p:cNvSpPr/>
          <p:nvPr/>
        </p:nvSpPr>
        <p:spPr>
          <a:xfrm>
            <a:off x="9431866" y="1652029"/>
            <a:ext cx="2760133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ED6BAC-A2C0-12AD-A868-5D7340EAFD31}"/>
              </a:ext>
            </a:extLst>
          </p:cNvPr>
          <p:cNvCxnSpPr>
            <a:cxnSpLocks/>
          </p:cNvCxnSpPr>
          <p:nvPr/>
        </p:nvCxnSpPr>
        <p:spPr>
          <a:xfrm>
            <a:off x="6333067" y="0"/>
            <a:ext cx="0" cy="2354235"/>
          </a:xfrm>
          <a:prstGeom prst="line">
            <a:avLst/>
          </a:prstGeom>
          <a:ln>
            <a:solidFill>
              <a:srgbClr val="EBDC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61268DD-A622-0D51-F51B-1D5560BA22E0}"/>
              </a:ext>
            </a:extLst>
          </p:cNvPr>
          <p:cNvSpPr txBox="1">
            <a:spLocks/>
          </p:cNvSpPr>
          <p:nvPr/>
        </p:nvSpPr>
        <p:spPr>
          <a:xfrm>
            <a:off x="1896777" y="1213381"/>
            <a:ext cx="4629455" cy="950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The Present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6BC280-E195-2349-584F-17B2B1CA916D}"/>
              </a:ext>
            </a:extLst>
          </p:cNvPr>
          <p:cNvSpPr txBox="1">
            <a:spLocks/>
          </p:cNvSpPr>
          <p:nvPr/>
        </p:nvSpPr>
        <p:spPr>
          <a:xfrm>
            <a:off x="6593735" y="1175657"/>
            <a:ext cx="1280252" cy="1025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F5DA973-4296-3D58-5D49-1E312CAABFFC}"/>
              </a:ext>
            </a:extLst>
          </p:cNvPr>
          <p:cNvSpPr txBox="1">
            <a:spLocks/>
          </p:cNvSpPr>
          <p:nvPr/>
        </p:nvSpPr>
        <p:spPr>
          <a:xfrm>
            <a:off x="1185340" y="2422120"/>
            <a:ext cx="4629455" cy="1404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DAB49F-CDF0-55CA-A88D-46BB9B7FA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3B1556-2BA5-1416-233B-A77F4C894609}"/>
              </a:ext>
            </a:extLst>
          </p:cNvPr>
          <p:cNvSpPr/>
          <p:nvPr/>
        </p:nvSpPr>
        <p:spPr>
          <a:xfrm>
            <a:off x="296333" y="1652029"/>
            <a:ext cx="330200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7F4662-FBC8-B342-6D2D-C3065E374E16}"/>
              </a:ext>
            </a:extLst>
          </p:cNvPr>
          <p:cNvSpPr/>
          <p:nvPr/>
        </p:nvSpPr>
        <p:spPr>
          <a:xfrm>
            <a:off x="0" y="1"/>
            <a:ext cx="499533" cy="6858000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D78D442-66F2-A3B1-6F99-900283B24814}"/>
              </a:ext>
            </a:extLst>
          </p:cNvPr>
          <p:cNvSpPr txBox="1">
            <a:spLocks/>
          </p:cNvSpPr>
          <p:nvPr/>
        </p:nvSpPr>
        <p:spPr>
          <a:xfrm>
            <a:off x="-237065" y="357179"/>
            <a:ext cx="10049933" cy="728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7000C"/>
                </a:solidFill>
              </a:rPr>
              <a:t>Where There is Not a Problem </a:t>
            </a:r>
          </a:p>
        </p:txBody>
      </p:sp>
      <p:pic>
        <p:nvPicPr>
          <p:cNvPr id="7" name="Picture 6" descr="A group of people playing rugby&#10;&#10;AI-generated content may be incorrect.">
            <a:extLst>
              <a:ext uri="{FF2B5EF4-FFF2-40B4-BE49-F238E27FC236}">
                <a16:creationId xmlns:a16="http://schemas.microsoft.com/office/drawing/2014/main" id="{90E97F61-2F38-DCEA-50A6-1BDA38940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06" y="1872343"/>
            <a:ext cx="2871916" cy="4315721"/>
          </a:xfrm>
          <a:prstGeom prst="rect">
            <a:avLst/>
          </a:prstGeom>
        </p:spPr>
      </p:pic>
      <p:pic>
        <p:nvPicPr>
          <p:cNvPr id="11" name="Picture 10" descr="A pile of black rocks&#10;&#10;AI-generated content may be incorrect.">
            <a:extLst>
              <a:ext uri="{FF2B5EF4-FFF2-40B4-BE49-F238E27FC236}">
                <a16:creationId xmlns:a16="http://schemas.microsoft.com/office/drawing/2014/main" id="{F4EAACFF-A5B3-1CFA-FF41-A1ADD8DEC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3745" y="2594246"/>
            <a:ext cx="4315721" cy="2871916"/>
          </a:xfrm>
          <a:prstGeom prst="rect">
            <a:avLst/>
          </a:prstGeom>
        </p:spPr>
      </p:pic>
      <p:pic>
        <p:nvPicPr>
          <p:cNvPr id="13" name="Picture 12" descr="A large container ship in the ocean&#10;&#10;AI-generated content may be incorrect.">
            <a:extLst>
              <a:ext uri="{FF2B5EF4-FFF2-40B4-BE49-F238E27FC236}">
                <a16:creationId xmlns:a16="http://schemas.microsoft.com/office/drawing/2014/main" id="{23BB3AEB-B531-4667-5C3D-06BE9AC86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290" y="1872343"/>
            <a:ext cx="3501802" cy="42319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DCE755-841D-3F22-14B6-D5F334DFB6E8}"/>
              </a:ext>
            </a:extLst>
          </p:cNvPr>
          <p:cNvSpPr txBox="1"/>
          <p:nvPr/>
        </p:nvSpPr>
        <p:spPr>
          <a:xfrm>
            <a:off x="2119505" y="6182157"/>
            <a:ext cx="1063170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dirty="0">
                <a:solidFill>
                  <a:srgbClr val="77000C"/>
                </a:solidFill>
              </a:rPr>
              <a:t>Sport</a:t>
            </a:r>
            <a:r>
              <a:rPr lang="en-AU" sz="1800" dirty="0">
                <a:solidFill>
                  <a:srgbClr val="77000C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D94121-B0A6-DA48-1317-A3A2C839223C}"/>
              </a:ext>
            </a:extLst>
          </p:cNvPr>
          <p:cNvSpPr txBox="1"/>
          <p:nvPr/>
        </p:nvSpPr>
        <p:spPr>
          <a:xfrm>
            <a:off x="5102039" y="6135811"/>
            <a:ext cx="2438403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dirty="0">
                <a:solidFill>
                  <a:srgbClr val="77000C"/>
                </a:solidFill>
              </a:rPr>
              <a:t>Commodities</a:t>
            </a:r>
            <a:r>
              <a:rPr lang="en-AU" sz="1800" dirty="0">
                <a:solidFill>
                  <a:srgbClr val="77000C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313A73-6BB0-BC84-78DF-0A724B501C63}"/>
              </a:ext>
            </a:extLst>
          </p:cNvPr>
          <p:cNvSpPr txBox="1"/>
          <p:nvPr/>
        </p:nvSpPr>
        <p:spPr>
          <a:xfrm>
            <a:off x="9293367" y="6092268"/>
            <a:ext cx="1558256" cy="587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400" b="1" dirty="0">
                <a:solidFill>
                  <a:srgbClr val="77000C"/>
                </a:solidFill>
              </a:rPr>
              <a:t>Maritime</a:t>
            </a:r>
            <a:r>
              <a:rPr lang="en-AU" sz="1800" dirty="0">
                <a:solidFill>
                  <a:srgbClr val="77000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57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320377-2C4D-0EED-2DA1-A291D832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286BAE-EDC1-23FA-1C84-CD438D2B3A97}"/>
              </a:ext>
            </a:extLst>
          </p:cNvPr>
          <p:cNvSpPr/>
          <p:nvPr/>
        </p:nvSpPr>
        <p:spPr>
          <a:xfrm>
            <a:off x="296333" y="1652029"/>
            <a:ext cx="330200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EDB9BD-C847-7153-8A20-CC2C5B8FCCEA}"/>
              </a:ext>
            </a:extLst>
          </p:cNvPr>
          <p:cNvSpPr/>
          <p:nvPr/>
        </p:nvSpPr>
        <p:spPr>
          <a:xfrm>
            <a:off x="0" y="1"/>
            <a:ext cx="499533" cy="6858000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4A439E8-C86E-3F86-72D8-8E5EB0780EF1}"/>
              </a:ext>
            </a:extLst>
          </p:cNvPr>
          <p:cNvSpPr txBox="1">
            <a:spLocks/>
          </p:cNvSpPr>
          <p:nvPr/>
        </p:nvSpPr>
        <p:spPr>
          <a:xfrm>
            <a:off x="643465" y="98156"/>
            <a:ext cx="10049933" cy="7286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77000C"/>
                </a:solidFill>
              </a:rPr>
              <a:t>The Present: </a:t>
            </a:r>
          </a:p>
        </p:txBody>
      </p:sp>
      <p:pic>
        <p:nvPicPr>
          <p:cNvPr id="9" name="Picture 8" descr="A colorful dots on a black background&#10;&#10;AI-generated content may be incorrect.">
            <a:extLst>
              <a:ext uri="{FF2B5EF4-FFF2-40B4-BE49-F238E27FC236}">
                <a16:creationId xmlns:a16="http://schemas.microsoft.com/office/drawing/2014/main" id="{1751E29A-84AB-8B40-5645-3AE243FDF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5" y="5540647"/>
            <a:ext cx="11565468" cy="1272371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164D1ED-37E9-BA88-9D2B-D1B63DAFA6E5}"/>
              </a:ext>
            </a:extLst>
          </p:cNvPr>
          <p:cNvSpPr/>
          <p:nvPr/>
        </p:nvSpPr>
        <p:spPr bwMode="auto">
          <a:xfrm>
            <a:off x="5004707" y="1136425"/>
            <a:ext cx="3314700" cy="1419225"/>
          </a:xfrm>
          <a:prstGeom prst="roundRect">
            <a:avLst/>
          </a:prstGeom>
          <a:solidFill>
            <a:srgbClr val="77000C"/>
          </a:solidFill>
          <a:ln>
            <a:solidFill>
              <a:srgbClr val="770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US" sz="2000" dirty="0"/>
              <a:t>The Issue with Commercial Arbitration</a:t>
            </a:r>
            <a:endParaRPr lang="en-AU" sz="2000" dirty="0"/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15D812CF-BD9F-1AEF-F5D3-2D6B62FF5C34}"/>
              </a:ext>
            </a:extLst>
          </p:cNvPr>
          <p:cNvSpPr/>
          <p:nvPr/>
        </p:nvSpPr>
        <p:spPr bwMode="auto">
          <a:xfrm>
            <a:off x="3823756" y="3429000"/>
            <a:ext cx="5676600" cy="1958323"/>
          </a:xfrm>
          <a:prstGeom prst="roundRect">
            <a:avLst/>
          </a:prstGeom>
          <a:solidFill>
            <a:srgbClr val="7700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en-GB" sz="2400" dirty="0"/>
              <a:t>It is a lack of diversity of expertise with lawyers dominating arbitral appointments</a:t>
            </a:r>
            <a:endParaRPr lang="en-AU" sz="240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CA5CCCA-6FC8-7067-012A-3C4557DD3F71}"/>
              </a:ext>
            </a:extLst>
          </p:cNvPr>
          <p:cNvSpPr/>
          <p:nvPr/>
        </p:nvSpPr>
        <p:spPr>
          <a:xfrm>
            <a:off x="6433456" y="2708975"/>
            <a:ext cx="457200" cy="566700"/>
          </a:xfrm>
          <a:prstGeom prst="downArrow">
            <a:avLst/>
          </a:prstGeom>
          <a:solidFill>
            <a:srgbClr val="77000C"/>
          </a:solidFill>
          <a:ln>
            <a:solidFill>
              <a:srgbClr val="7700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966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C7472-D620-850A-5C85-87D947C9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C825D2-4EDA-CF20-4969-7871DF568EFE}"/>
              </a:ext>
            </a:extLst>
          </p:cNvPr>
          <p:cNvSpPr/>
          <p:nvPr/>
        </p:nvSpPr>
        <p:spPr>
          <a:xfrm>
            <a:off x="15267" y="0"/>
            <a:ext cx="9988704" cy="6368144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FE2E5-0A31-9BE9-451A-1C5BF99AC9D6}"/>
              </a:ext>
            </a:extLst>
          </p:cNvPr>
          <p:cNvSpPr/>
          <p:nvPr/>
        </p:nvSpPr>
        <p:spPr>
          <a:xfrm>
            <a:off x="9350828" y="1817914"/>
            <a:ext cx="2842073" cy="5040085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902570-3581-A17A-A217-A373982ECA9C}"/>
              </a:ext>
            </a:extLst>
          </p:cNvPr>
          <p:cNvSpPr txBox="1">
            <a:spLocks/>
          </p:cNvSpPr>
          <p:nvPr/>
        </p:nvSpPr>
        <p:spPr>
          <a:xfrm>
            <a:off x="1185340" y="2422120"/>
            <a:ext cx="4629455" cy="14044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FC476-D94B-0EF2-41EA-CC16A2C2D319}"/>
              </a:ext>
            </a:extLst>
          </p:cNvPr>
          <p:cNvSpPr txBox="1">
            <a:spLocks/>
          </p:cNvSpPr>
          <p:nvPr/>
        </p:nvSpPr>
        <p:spPr>
          <a:xfrm>
            <a:off x="6629399" y="2506460"/>
            <a:ext cx="5689600" cy="6178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endParaRPr lang="en-AU" sz="340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5AC8CE-4F0E-9305-627F-2FB7802CC293}"/>
              </a:ext>
            </a:extLst>
          </p:cNvPr>
          <p:cNvCxnSpPr>
            <a:cxnSpLocks/>
          </p:cNvCxnSpPr>
          <p:nvPr/>
        </p:nvCxnSpPr>
        <p:spPr>
          <a:xfrm>
            <a:off x="6333067" y="0"/>
            <a:ext cx="0" cy="2354235"/>
          </a:xfrm>
          <a:prstGeom prst="line">
            <a:avLst/>
          </a:prstGeom>
          <a:ln>
            <a:solidFill>
              <a:srgbClr val="EBDCC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A31E691B-F684-EA1F-F33D-564349BC1CDC}"/>
              </a:ext>
            </a:extLst>
          </p:cNvPr>
          <p:cNvSpPr txBox="1">
            <a:spLocks/>
          </p:cNvSpPr>
          <p:nvPr/>
        </p:nvSpPr>
        <p:spPr>
          <a:xfrm>
            <a:off x="2368320" y="1221924"/>
            <a:ext cx="4629455" cy="9505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The Future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C3934D-FFB9-85F0-43DA-6107F459622C}"/>
              </a:ext>
            </a:extLst>
          </p:cNvPr>
          <p:cNvSpPr txBox="1">
            <a:spLocks/>
          </p:cNvSpPr>
          <p:nvPr/>
        </p:nvSpPr>
        <p:spPr>
          <a:xfrm>
            <a:off x="6593735" y="1175657"/>
            <a:ext cx="1280252" cy="10259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9257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C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6C0E9-FF87-6C09-CC1D-E44848EC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0FF10E-1E38-3F7B-43A0-18FF82966963}"/>
              </a:ext>
            </a:extLst>
          </p:cNvPr>
          <p:cNvSpPr/>
          <p:nvPr/>
        </p:nvSpPr>
        <p:spPr>
          <a:xfrm>
            <a:off x="296333" y="1652029"/>
            <a:ext cx="330200" cy="5205971"/>
          </a:xfrm>
          <a:prstGeom prst="rect">
            <a:avLst/>
          </a:prstGeom>
          <a:solidFill>
            <a:srgbClr val="922235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469645-5207-7242-1A5D-610A62ED18E3}"/>
              </a:ext>
            </a:extLst>
          </p:cNvPr>
          <p:cNvSpPr/>
          <p:nvPr/>
        </p:nvSpPr>
        <p:spPr>
          <a:xfrm>
            <a:off x="0" y="1"/>
            <a:ext cx="499533" cy="6858000"/>
          </a:xfrm>
          <a:prstGeom prst="rect">
            <a:avLst/>
          </a:prstGeom>
          <a:solidFill>
            <a:srgbClr val="77000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1183EE8-E982-C404-F6C3-693E3E8477F1}"/>
              </a:ext>
            </a:extLst>
          </p:cNvPr>
          <p:cNvSpPr txBox="1">
            <a:spLocks/>
          </p:cNvSpPr>
          <p:nvPr/>
        </p:nvSpPr>
        <p:spPr>
          <a:xfrm>
            <a:off x="1202267" y="407733"/>
            <a:ext cx="10049933" cy="728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77000C"/>
                </a:solidFill>
              </a:rPr>
              <a:t>The Future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1B1B7D-2F21-13D2-F470-E88E59B9F8AB}"/>
              </a:ext>
            </a:extLst>
          </p:cNvPr>
          <p:cNvSpPr txBox="1">
            <a:spLocks/>
          </p:cNvSpPr>
          <p:nvPr/>
        </p:nvSpPr>
        <p:spPr>
          <a:xfrm>
            <a:off x="1091736" y="1139010"/>
            <a:ext cx="6740396" cy="267285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i="1" dirty="0">
                <a:solidFill>
                  <a:srgbClr val="77000C"/>
                </a:solidFill>
              </a:rPr>
              <a:t>What Has Been Lost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AU" dirty="0">
              <a:solidFill>
                <a:srgbClr val="77000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0EC94-6BAB-3E6F-E823-7CCB16E7D9B0}"/>
              </a:ext>
            </a:extLst>
          </p:cNvPr>
          <p:cNvSpPr txBox="1"/>
          <p:nvPr/>
        </p:nvSpPr>
        <p:spPr>
          <a:xfrm rot="10800000" flipV="1">
            <a:off x="6574836" y="3115525"/>
            <a:ext cx="514652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AU" sz="2800" i="1" dirty="0">
                <a:solidFill>
                  <a:srgbClr val="77000C"/>
                </a:solidFill>
              </a:rPr>
              <a:t>Retrieving the Position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Barriers to non‑lawyer arbitrators</a:t>
            </a:r>
            <a:r>
              <a:rPr lang="en-US" altLang="en-US" dirty="0">
                <a:latin typeface="Arial" panose="020B0604020202020204" pitchFamily="34" charset="0"/>
              </a:rPr>
              <a:t> – entrenched party appointment practices, cost pressures, and reliance on legal expertise limit diversity despite no statutory requirement for legal training.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Arial" panose="020B0604020202020204" pitchFamily="34" charset="0"/>
              </a:rPr>
              <a:t>Paths to change</a:t>
            </a:r>
            <a:r>
              <a:rPr lang="en-US" altLang="en-US" dirty="0">
                <a:latin typeface="Arial" panose="020B0604020202020204" pitchFamily="34" charset="0"/>
              </a:rPr>
              <a:t> – attitude shift supported by </a:t>
            </a:r>
            <a:r>
              <a:rPr lang="en-US" altLang="en-US" dirty="0" err="1">
                <a:latin typeface="Arial" panose="020B0604020202020204" pitchFamily="34" charset="0"/>
              </a:rPr>
              <a:t>Ciarb</a:t>
            </a:r>
            <a:r>
              <a:rPr lang="en-US" altLang="en-US" dirty="0">
                <a:latin typeface="Arial" panose="020B0604020202020204" pitchFamily="34" charset="0"/>
              </a:rPr>
              <a:t> training, mentoring, tribunal secretary roles, user awareness, and recognition of non‑lawyers’ adjudicative experience (e.g. dispute boards).</a:t>
            </a:r>
            <a:endParaRPr lang="en-AU" sz="2800" i="1" dirty="0">
              <a:solidFill>
                <a:srgbClr val="77000C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en-AU" sz="2200" dirty="0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F40D6FEE-332E-4C9D-AD07-2EC378A0118F}"/>
              </a:ext>
            </a:extLst>
          </p:cNvPr>
          <p:cNvSpPr/>
          <p:nvPr/>
        </p:nvSpPr>
        <p:spPr>
          <a:xfrm rot="11063577">
            <a:off x="3644612" y="3375325"/>
            <a:ext cx="4068806" cy="2071765"/>
          </a:xfrm>
          <a:prstGeom prst="arc">
            <a:avLst>
              <a:gd name="adj1" fmla="val 13290032"/>
              <a:gd name="adj2" fmla="val 72470"/>
            </a:avLst>
          </a:prstGeom>
          <a:ln w="19050">
            <a:solidFill>
              <a:srgbClr val="770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77000C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EF8B1E8-AAFF-BCA0-6BF2-2EB67689DC93}"/>
              </a:ext>
            </a:extLst>
          </p:cNvPr>
          <p:cNvSpPr/>
          <p:nvPr/>
        </p:nvSpPr>
        <p:spPr>
          <a:xfrm rot="773170">
            <a:off x="6076920" y="1535758"/>
            <a:ext cx="4068806" cy="2071765"/>
          </a:xfrm>
          <a:prstGeom prst="arc">
            <a:avLst>
              <a:gd name="adj1" fmla="val 13048383"/>
              <a:gd name="adj2" fmla="val 21423651"/>
            </a:avLst>
          </a:prstGeom>
          <a:ln w="19050">
            <a:solidFill>
              <a:srgbClr val="770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77000C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02DE73E-4BF5-03D9-7B82-8A1FC3870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868" y="1588965"/>
            <a:ext cx="649143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Bierstadt" panose="020B0004020202020204" pitchFamily="34" charset="0"/>
              </a:rPr>
              <a:t>Loss of expertise diversity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Bierstadt" panose="020B0004020202020204" pitchFamily="34" charset="0"/>
              </a:rPr>
              <a:t> – Arbitration has narrowed to legally‑trained arbitrators, overlooking the value of technical and non‑legal specialists who could strengthen tribunals’ ability to engage with complex evidence.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effectLst/>
                <a:latin typeface="Bierstadt" panose="020B0004020202020204" pitchFamily="34" charset="0"/>
              </a:rPr>
              <a:t>Diminished effectiveness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effectLst/>
                <a:latin typeface="Bierstadt" panose="020B0004020202020204" pitchFamily="34" charset="0"/>
              </a:rPr>
              <a:t> – Without expert arbitrators, tribunals struggle to reconcile competing technical analyses, reducing efficiency, innovation, and the distinctiveness of arbitration compared to court litigation</a:t>
            </a:r>
          </a:p>
        </p:txBody>
      </p:sp>
    </p:spTree>
    <p:extLst>
      <p:ext uri="{BB962C8B-B14F-4D97-AF65-F5344CB8AC3E}">
        <p14:creationId xmlns:p14="http://schemas.microsoft.com/office/powerpoint/2010/main" val="11910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  <p:bldP spid="11" grpId="0"/>
    </p:bld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4553</TotalTime>
  <Words>308</Words>
  <Application>Microsoft Office PowerPoint</Application>
  <PresentationFormat>Widescreen</PresentationFormat>
  <Paragraphs>52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Arial</vt:lpstr>
      <vt:lpstr>Bierstadt</vt:lpstr>
      <vt:lpstr>GestaltVTI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Author</dc:creator>
  <cp:lastModifiedBy>Peter Taurian</cp:lastModifiedBy>
  <cp:revision>7</cp:revision>
  <dcterms:created xsi:type="dcterms:W3CDTF">2025-07-29T03:55:13Z</dcterms:created>
  <dcterms:modified xsi:type="dcterms:W3CDTF">2025-10-09T02:22:14Z</dcterms:modified>
</cp:coreProperties>
</file>